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48EB4A-DB0A-40E2-91E9-4814A511FC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2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260CACD-C949-43A3-A5AC-BCB2C5B229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4666810"/>
            <a:ext cx="10993546" cy="590321"/>
          </a:xfrm>
        </p:spPr>
        <p:txBody>
          <a:bodyPr/>
          <a:lstStyle/>
          <a:p>
            <a:pPr algn="r"/>
            <a:r>
              <a:rPr lang="ru-RU" dirty="0">
                <a:solidFill>
                  <a:srgbClr val="FFC000"/>
                </a:solidFill>
              </a:rPr>
              <a:t>Обработка текстовых данных</a:t>
            </a:r>
          </a:p>
        </p:txBody>
      </p:sp>
    </p:spTree>
    <p:extLst>
      <p:ext uri="{BB962C8B-B14F-4D97-AF65-F5344CB8AC3E}">
        <p14:creationId xmlns:p14="http://schemas.microsoft.com/office/powerpoint/2010/main" val="18204684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CB336C-34C9-4BB7-B186-4E52CE861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C000"/>
                </a:solidFill>
              </a:rPr>
              <a:t>Удаление стоп-слов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CA79E415-B912-4F74-A0B7-87891B0933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66837" y="2181225"/>
            <a:ext cx="9458326" cy="3678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929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725881-6456-4CD5-B7A8-A8AE6D527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C000"/>
                </a:solidFill>
              </a:rPr>
              <a:t>Этапы обработки текстовых данных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D3D8660-B114-4FDB-B104-1FDB8E1ECA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Необработанные данные необходимо в значительной степени очистить. </a:t>
            </a:r>
          </a:p>
          <a:p>
            <a:pPr marL="0" indent="0">
              <a:buNone/>
            </a:pPr>
            <a:r>
              <a:rPr lang="ru-RU" dirty="0"/>
              <a:t>Очистка данных состоит из множества этапов. </a:t>
            </a:r>
          </a:p>
          <a:p>
            <a:r>
              <a:rPr lang="ru-RU" dirty="0" err="1"/>
              <a:t>Токенизация</a:t>
            </a:r>
            <a:r>
              <a:rPr lang="ru-RU" dirty="0"/>
              <a:t> </a:t>
            </a:r>
          </a:p>
          <a:p>
            <a:r>
              <a:rPr lang="ru-RU" dirty="0" err="1"/>
              <a:t>Стемминг</a:t>
            </a:r>
            <a:endParaRPr lang="ru-RU" dirty="0"/>
          </a:p>
          <a:p>
            <a:r>
              <a:rPr lang="ru-RU" dirty="0"/>
              <a:t>Удаление стоп-слов</a:t>
            </a:r>
          </a:p>
          <a:p>
            <a:r>
              <a:rPr lang="ru-RU" dirty="0" err="1"/>
              <a:t>Лемматизация</a:t>
            </a:r>
            <a:endParaRPr lang="ru-RU" dirty="0"/>
          </a:p>
          <a:p>
            <a:r>
              <a:rPr lang="ru-RU" dirty="0"/>
              <a:t>Пунктуация </a:t>
            </a:r>
          </a:p>
          <a:p>
            <a:pPr marL="0" indent="0">
              <a:buNone/>
            </a:pPr>
            <a:r>
              <a:rPr lang="ru-RU" dirty="0"/>
              <a:t>Конечная точность во многом зависит от качества входных данных. Подготовка данных занимает больше времени, чем окончательный анализ</a:t>
            </a:r>
          </a:p>
        </p:txBody>
      </p:sp>
    </p:spTree>
    <p:extLst>
      <p:ext uri="{BB962C8B-B14F-4D97-AF65-F5344CB8AC3E}">
        <p14:creationId xmlns:p14="http://schemas.microsoft.com/office/powerpoint/2010/main" val="3497934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93FF90-B326-409D-8A61-CE54005F6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>
                <a:solidFill>
                  <a:srgbClr val="FFC000"/>
                </a:solidFill>
              </a:rPr>
              <a:t>Токенизация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3C18326-80A6-4F38-8177-0FD62E0AA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800" b="0" i="0" u="none" strike="noStrike" baseline="0" dirty="0">
                <a:solidFill>
                  <a:srgbClr val="000000"/>
                </a:solidFill>
                <a:latin typeface="Trebuchet MS" panose="020B0603020202020204" pitchFamily="34" charset="0"/>
              </a:rPr>
              <a:t>В каждом документе есть похожие слова. Например:</a:t>
            </a:r>
            <a:endParaRPr lang="en-US" sz="1800" b="0" i="0" u="none" strike="noStrike" baseline="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Trebuchet MS" panose="020B0603020202020204" pitchFamily="34" charset="0"/>
              </a:rPr>
              <a:t>a, an, the, this, is, was </a:t>
            </a:r>
          </a:p>
          <a:p>
            <a:pPr marL="0" indent="0">
              <a:buNone/>
            </a:pPr>
            <a:r>
              <a:rPr lang="ru-RU" dirty="0"/>
              <a:t>Иногда мы называем одно и то же слово по-разному.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Trebuchet MS" panose="020B0603020202020204" pitchFamily="34" charset="0"/>
              </a:rPr>
              <a:t>U.S.A, United States, States, USA </a:t>
            </a:r>
            <a:endParaRPr lang="ru-RU" sz="1800" b="0" i="0" u="none" strike="noStrike" baseline="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ru-RU" dirty="0"/>
              <a:t>Несколько слов в документе имеют один и тот же корень, но используются по-разному.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Trebuchet MS" panose="020B0603020202020204" pitchFamily="34" charset="0"/>
              </a:rPr>
              <a:t>Buying, bought, buy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Trebuchet MS" panose="020B0603020202020204" pitchFamily="34" charset="0"/>
              </a:rPr>
              <a:t>У некоторых документов есть числа</a:t>
            </a:r>
            <a:endParaRPr lang="en-US" sz="1800" b="0" i="0" u="none" strike="noStrike" baseline="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r>
              <a:rPr lang="ru-RU" sz="1800" b="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</a:rPr>
              <a:t>Специальные символы и пунктуация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Trebuchet MS" panose="020B0603020202020204" pitchFamily="34" charset="0"/>
              </a:rPr>
              <a:t>Upper case and lower case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2366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820388-CF7A-4996-B0B2-C9A64F624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>
                <a:solidFill>
                  <a:srgbClr val="FFC000"/>
                </a:solidFill>
              </a:rPr>
              <a:t>Токенизация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D72077A-32E0-4717-AF0C-44E47B0FC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6" cy="39753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Токен — это техническое имя последовательности символов/слов/предложений.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rebuchet MS" panose="020B0603020202020204" pitchFamily="34" charset="0"/>
              </a:rPr>
              <a:t>. </a:t>
            </a:r>
          </a:p>
          <a:p>
            <a:pPr marL="0" indent="0">
              <a:buNone/>
            </a:pPr>
            <a:r>
              <a:rPr lang="ru-RU" dirty="0"/>
              <a:t>Каждая «Сущность», составляющая предложение или абзац при хранении в последовательности, будет называться токеном.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Trebuchet MS" panose="020B0603020202020204" pitchFamily="34" charset="0"/>
              </a:rPr>
              <a:t>Word Token: </a:t>
            </a:r>
          </a:p>
          <a:p>
            <a:pPr marL="0" indent="0">
              <a:buNone/>
            </a:pPr>
            <a:r>
              <a:rPr lang="ru-RU" dirty="0"/>
              <a:t>Каждое слово является токеном, когда предложение «размечено» на слова.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Trebuchet MS" panose="020B0603020202020204" pitchFamily="34" charset="0"/>
              </a:rPr>
              <a:t>Sentence Token </a:t>
            </a:r>
          </a:p>
          <a:p>
            <a:pPr marL="0" indent="0">
              <a:buNone/>
            </a:pPr>
            <a:r>
              <a:rPr lang="ru-RU" dirty="0"/>
              <a:t>Каждое предложение является токеном, когда абзац </a:t>
            </a:r>
            <a:r>
              <a:rPr lang="ru-RU" dirty="0" err="1"/>
              <a:t>токенизирован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Trebuchet MS" panose="020B0603020202020204" pitchFamily="34" charset="0"/>
              </a:rPr>
              <a:t>Tokenization is based on specific split rule: </a:t>
            </a:r>
          </a:p>
          <a:p>
            <a:r>
              <a:rPr lang="en-US" sz="1800" b="0" i="0" u="none" strike="noStrike" baseline="0" dirty="0" err="1">
                <a:solidFill>
                  <a:srgbClr val="000000"/>
                </a:solidFill>
                <a:latin typeface="Trebuchet MS" panose="020B0603020202020204" pitchFamily="34" charset="0"/>
              </a:rPr>
              <a:t>word_tokenize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rebuchet MS" panose="020B0603020202020204" pitchFamily="34" charset="0"/>
              </a:rPr>
              <a:t>: split would generally be ‘Space’ </a:t>
            </a:r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1800" b="0" i="0" u="none" strike="noStrike" baseline="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Sentence_tokenize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rebuchet MS" panose="020B0603020202020204" pitchFamily="34" charset="0"/>
              </a:rPr>
              <a:t> : split would generally be ‘. {Capital letter}’ </a:t>
            </a:r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7838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0F5551-B41B-48AE-A9D5-067A558CE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>
                <a:solidFill>
                  <a:srgbClr val="FFC000"/>
                </a:solidFill>
              </a:rPr>
              <a:t>Токенизация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8886CF04-8B9B-456C-B437-75E7FFE99D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82098" y="2181225"/>
            <a:ext cx="9027804" cy="3678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01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CCEE2C-0F8D-4864-AA78-AF148D633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>
                <a:solidFill>
                  <a:srgbClr val="FFC000"/>
                </a:solidFill>
              </a:rPr>
              <a:t>токенизация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26F99606-A7B7-4CC5-965C-96935F8EDC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90501" y="2181225"/>
            <a:ext cx="9210997" cy="3678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872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032608-3BC6-40AD-9E01-86D51B43A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64177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FFC000"/>
                </a:solidFill>
              </a:rPr>
              <a:t>Стоп-слова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41065C-8A06-450D-81E5-A921875298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002696"/>
            <a:ext cx="11029615" cy="367830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В каждом документе есть общие слова</a:t>
            </a:r>
          </a:p>
          <a:p>
            <a:pPr marL="0" indent="0">
              <a:buNone/>
            </a:pPr>
            <a:r>
              <a:rPr lang="ru-RU" dirty="0"/>
              <a:t>Эти слова не совсем информативны </a:t>
            </a:r>
          </a:p>
          <a:p>
            <a:pPr marL="0" indent="0">
              <a:buNone/>
            </a:pPr>
            <a:r>
              <a:rPr lang="ru-RU" dirty="0"/>
              <a:t>В большинстве случаев они не имеют отношения к представлению документа</a:t>
            </a:r>
            <a:endParaRPr lang="ru-RU" sz="1800" b="0" i="0" u="none" strike="noStrike" baseline="0" dirty="0">
              <a:solidFill>
                <a:srgbClr val="A6B727"/>
              </a:solidFill>
              <a:latin typeface="Arial" panose="020B0604020202020204" pitchFamily="34" charset="0"/>
            </a:endParaRPr>
          </a:p>
          <a:p>
            <a:r>
              <a:rPr lang="en-US" sz="1800" b="0" i="0" u="none" strike="noStrike" baseline="0" dirty="0" err="1">
                <a:solidFill>
                  <a:srgbClr val="000000"/>
                </a:solidFill>
                <a:latin typeface="Trebuchet MS" panose="020B0603020202020204" pitchFamily="34" charset="0"/>
              </a:rPr>
              <a:t>Eg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rebuchet MS" panose="020B0603020202020204" pitchFamily="34" charset="0"/>
              </a:rPr>
              <a:t>: a, an, the, this, is, was, for, are </a:t>
            </a:r>
          </a:p>
          <a:p>
            <a:pPr marL="0" indent="0">
              <a:buNone/>
            </a:pPr>
            <a:r>
              <a:rPr lang="ru-RU" dirty="0"/>
              <a:t>Эти слова имеют важное значение для людей, но для анализа они не дают никакой информации</a:t>
            </a:r>
          </a:p>
          <a:p>
            <a:pPr marL="0" indent="0">
              <a:buNone/>
            </a:pPr>
            <a:r>
              <a:rPr lang="ru-RU" dirty="0"/>
              <a:t>Лучше убрать эти слова из наших документов</a:t>
            </a:r>
          </a:p>
        </p:txBody>
      </p:sp>
    </p:spTree>
    <p:extLst>
      <p:ext uri="{BB962C8B-B14F-4D97-AF65-F5344CB8AC3E}">
        <p14:creationId xmlns:p14="http://schemas.microsoft.com/office/powerpoint/2010/main" val="413477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29C802-E04B-401A-BA11-198E41C6E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C000"/>
                </a:solidFill>
              </a:rPr>
              <a:t>Стоп-слова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7D20873A-8A1F-4FBF-8A90-772FF40991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3516" y="2181225"/>
            <a:ext cx="9444967" cy="3678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617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B055DA-8499-4FD6-8716-33C52E9DA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72644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FFC000"/>
                </a:solidFill>
              </a:rPr>
              <a:t>Удаление стоп-слов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9696A3AB-2A47-43B6-9928-85B8BA65C9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5202" y="2181225"/>
            <a:ext cx="7901596" cy="3678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5931"/>
      </p:ext>
    </p:extLst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16</TotalTime>
  <Words>284</Words>
  <Application>Microsoft Office PowerPoint</Application>
  <PresentationFormat>Широкоэкранный</PresentationFormat>
  <Paragraphs>43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Corbel</vt:lpstr>
      <vt:lpstr>Gill Sans MT</vt:lpstr>
      <vt:lpstr>Times New Roman</vt:lpstr>
      <vt:lpstr>Trebuchet MS</vt:lpstr>
      <vt:lpstr>Wingdings 2</vt:lpstr>
      <vt:lpstr>Дивиденд</vt:lpstr>
      <vt:lpstr>Лекция 2</vt:lpstr>
      <vt:lpstr>Этапы обработки текстовых данных</vt:lpstr>
      <vt:lpstr>Токенизация</vt:lpstr>
      <vt:lpstr>Токенизация</vt:lpstr>
      <vt:lpstr>Токенизация</vt:lpstr>
      <vt:lpstr>токенизация</vt:lpstr>
      <vt:lpstr>Стоп-слова</vt:lpstr>
      <vt:lpstr>Стоп-слова</vt:lpstr>
      <vt:lpstr>Удаление стоп-слов</vt:lpstr>
      <vt:lpstr>Удаление стоп-слов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2</dc:title>
  <dc:creator>Владислав Карюкин</dc:creator>
  <cp:lastModifiedBy>Владислав Карюкин</cp:lastModifiedBy>
  <cp:revision>2</cp:revision>
  <dcterms:created xsi:type="dcterms:W3CDTF">2024-01-06T20:33:07Z</dcterms:created>
  <dcterms:modified xsi:type="dcterms:W3CDTF">2024-01-06T20:49:20Z</dcterms:modified>
</cp:coreProperties>
</file>